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90" r:id="rId4"/>
    <p:sldId id="291" r:id="rId5"/>
    <p:sldId id="273" r:id="rId6"/>
    <p:sldId id="263" r:id="rId7"/>
    <p:sldId id="284" r:id="rId8"/>
    <p:sldId id="267" r:id="rId9"/>
    <p:sldId id="285" r:id="rId10"/>
    <p:sldId id="286" r:id="rId11"/>
    <p:sldId id="287" r:id="rId12"/>
    <p:sldId id="292" r:id="rId13"/>
    <p:sldId id="289" r:id="rId14"/>
    <p:sldId id="260" r:id="rId15"/>
    <p:sldId id="261" r:id="rId16"/>
  </p:sldIdLst>
  <p:sldSz cx="9144000" cy="5143500" type="screen16x9"/>
  <p:notesSz cx="6858000" cy="9144000"/>
  <p:embeddedFontLst>
    <p:embeddedFont>
      <p:font typeface="Neris Light" panose="00000400000000000000" pitchFamily="50" charset="-52"/>
      <p:regular r:id="rId18"/>
      <p:italic r:id="rId19"/>
      <p:boldItalic r:id="rId20"/>
    </p:embeddedFont>
    <p:embeddedFont>
      <p:font typeface="Neris Thin" panose="00000300000000000000" pitchFamily="50" charset="-52"/>
      <p:regular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  <p:embeddedFont>
      <p:font typeface="Varela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29E"/>
    <a:srgbClr val="923E74"/>
    <a:srgbClr val="AAAFB2"/>
    <a:srgbClr val="000000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712F5-984C-4138-AFC3-60721DBA4A7F}">
  <a:tblStyle styleId="{D72712F5-984C-4138-AFC3-60721DBA4A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893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563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80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 sz="2400"/>
            </a:lvl1pPr>
            <a:lvl2pPr marL="914400" lvl="1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2pPr>
            <a:lvl3pPr marL="1371600" lvl="2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3pPr>
            <a:lvl4pPr marL="1828800" lvl="3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4pPr>
            <a:lvl5pPr marL="2286000" lvl="4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5pPr>
            <a:lvl6pPr marL="2743200" lvl="5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6pPr>
            <a:lvl7pPr marL="3200400" lvl="6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7pPr>
            <a:lvl8pPr marL="3657600" lvl="7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8pPr>
            <a:lvl9pPr marL="4114800" lvl="8" indent="-381000" algn="ctr">
              <a:spcBef>
                <a:spcPts val="1000"/>
              </a:spcBef>
              <a:spcAft>
                <a:spcPts val="1000"/>
              </a:spcAft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7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7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-27325" y="2566363"/>
            <a:ext cx="5266928" cy="1591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b="0" dirty="0">
                <a:latin typeface="Neris Light" panose="00000400000000000000" pitchFamily="50" charset="-52"/>
              </a:rPr>
              <a:t>Роль автокредита в развитие автомобильной отрасли в России</a:t>
            </a:r>
            <a:endParaRPr sz="3200" b="0" dirty="0">
              <a:latin typeface="Neris Light" panose="00000400000000000000" pitchFamily="50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Google Shape;163;p25"/>
          <p:cNvGraphicFramePr/>
          <p:nvPr>
            <p:extLst>
              <p:ext uri="{D42A27DB-BD31-4B8C-83A1-F6EECF244321}">
                <p14:modId xmlns:p14="http://schemas.microsoft.com/office/powerpoint/2010/main" val="838592623"/>
              </p:ext>
            </p:extLst>
          </p:nvPr>
        </p:nvGraphicFramePr>
        <p:xfrm>
          <a:off x="1475656" y="267494"/>
          <a:ext cx="6192688" cy="4540868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44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Регионы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0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Доля</a:t>
                      </a:r>
                      <a:r>
                        <a:rPr lang="ru-RU" sz="900" b="0" i="0" u="none" strike="noStrike" cap="none" baseline="0" dirty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 автокредитов в объеме рынка в 3 кв. 2017 г.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Автокредиты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Объем рынка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в 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59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Изменение к 3 кв.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2016 г., 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 Саха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89,6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466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50</a:t>
                      </a: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,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520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Адыгея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88,2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688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48,6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780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0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Республика Бурятия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85,3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308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70,2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361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Ленинградская область</a:t>
                      </a:r>
                      <a:endParaRPr lang="ru-RU"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82,5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3 939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33,9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772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Чукотский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АО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76,2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68,4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Пермский край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76,0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569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53,3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8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646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Коми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75,5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568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44,9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076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Марий Эл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75,3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194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22,3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585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Курганская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74,5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208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43,3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622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Удмуртская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республика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72,1</a:t>
                      </a: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036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46,1</a:t>
                      </a: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</a:t>
                      </a:r>
                      <a:r>
                        <a:rPr lang="en-US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600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31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4536504" cy="30963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47614"/>
            <a:ext cx="3479204" cy="3096344"/>
          </a:xfrm>
          <a:prstGeom prst="rect">
            <a:avLst/>
          </a:prstGeom>
        </p:spPr>
      </p:pic>
      <p:sp>
        <p:nvSpPr>
          <p:cNvPr id="11" name="Google Shape;97;p18"/>
          <p:cNvSpPr txBox="1">
            <a:spLocks/>
          </p:cNvSpPr>
          <p:nvPr/>
        </p:nvSpPr>
        <p:spPr>
          <a:xfrm>
            <a:off x="2267744" y="369800"/>
            <a:ext cx="4608512" cy="482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Исследования </a:t>
            </a:r>
            <a:r>
              <a:rPr lang="en-US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Pr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fi 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nlin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 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s</a:t>
            </a:r>
            <a:r>
              <a:rPr lang="ru-RU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еа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с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h</a:t>
            </a:r>
            <a:endParaRPr lang="ru-RU" sz="2000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5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2" y="1131590"/>
            <a:ext cx="4509194" cy="33976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6" y="1282265"/>
            <a:ext cx="3672408" cy="3096344"/>
          </a:xfrm>
          <a:prstGeom prst="rect">
            <a:avLst/>
          </a:prstGeom>
        </p:spPr>
      </p:pic>
      <p:sp>
        <p:nvSpPr>
          <p:cNvPr id="10" name="Google Shape;97;p18"/>
          <p:cNvSpPr txBox="1">
            <a:spLocks/>
          </p:cNvSpPr>
          <p:nvPr/>
        </p:nvSpPr>
        <p:spPr>
          <a:xfrm>
            <a:off x="2267744" y="369800"/>
            <a:ext cx="4608512" cy="482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Исследования </a:t>
            </a:r>
            <a:r>
              <a:rPr lang="en-US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Pr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fi 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О</a:t>
            </a:r>
            <a:r>
              <a:rPr lang="en-US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nlin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 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s</a:t>
            </a:r>
            <a:r>
              <a:rPr lang="ru-RU" sz="2000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еа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с</a:t>
            </a:r>
            <a:r>
              <a:rPr lang="en-US" sz="2000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h</a:t>
            </a:r>
            <a:endParaRPr lang="ru-RU" sz="2000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6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05232"/>
              </p:ext>
            </p:extLst>
          </p:nvPr>
        </p:nvGraphicFramePr>
        <p:xfrm>
          <a:off x="251520" y="1923678"/>
          <a:ext cx="5040560" cy="2664295"/>
        </p:xfrm>
        <a:graphic>
          <a:graphicData uri="http://schemas.openxmlformats.org/drawingml/2006/table">
            <a:tbl>
              <a:tblPr/>
              <a:tblGrid>
                <a:gridCol w="111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8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Период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Выдачи автокредитов, тыс. шт.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Объем рынка автомобилей, тыс. шт.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Доля кредитных автомобилей в объеме рынка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2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 кв. 2014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206,1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524,3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39,31%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2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3 кв. 2015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149,6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369,6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40,48%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2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3 кв. 2016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155,7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316,1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49,26%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7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 кв. 2017 г.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>
                          <a:solidFill>
                            <a:schemeClr val="bg1"/>
                          </a:solidFill>
                          <a:effectLst/>
                        </a:rPr>
                        <a:t>202,6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383,0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dirty="0">
                          <a:solidFill>
                            <a:schemeClr val="bg1"/>
                          </a:solidFill>
                          <a:effectLst/>
                        </a:rPr>
                        <a:t>52,90%</a:t>
                      </a:r>
                    </a:p>
                  </a:txBody>
                  <a:tcPr marL="24612" marR="24612" marT="16408" marB="16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104;p19"/>
          <p:cNvSpPr txBox="1">
            <a:spLocks/>
          </p:cNvSpPr>
          <p:nvPr/>
        </p:nvSpPr>
        <p:spPr>
          <a:xfrm>
            <a:off x="107504" y="195486"/>
            <a:ext cx="3760200" cy="137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1600" dirty="0"/>
              <a:t>Динамика рынка новых автомобилей, выдачи автокредитов и доли автомобилей, купленных в кредит в 3 квартале 2014 – 2017 гг.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336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187624" y="2283718"/>
            <a:ext cx="7056784" cy="2376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400" dirty="0"/>
              <a:t> </a:t>
            </a:r>
            <a:r>
              <a:rPr lang="ru-RU" sz="1600" dirty="0"/>
              <a:t>Рост числа кредитных покупателей и объемов кредитования</a:t>
            </a:r>
          </a:p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600" dirty="0"/>
              <a:t>Значительное распространение предложения кредитов при продаже машин</a:t>
            </a:r>
          </a:p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600" dirty="0"/>
              <a:t>Увеличение числа банков, предлагающих кредиты частным лицам</a:t>
            </a:r>
          </a:p>
          <a:p>
            <a:pPr marL="285750" indent="-285750" algn="l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600" dirty="0"/>
              <a:t>Совершенствование кредитных продуктов и их обилие </a:t>
            </a:r>
            <a:endParaRPr sz="16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67544" y="4659982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dirty="0"/>
          </a:p>
        </p:txBody>
      </p:sp>
      <p:sp>
        <p:nvSpPr>
          <p:cNvPr id="4" name="Google Shape;91;p17"/>
          <p:cNvSpPr txBox="1">
            <a:spLocks/>
          </p:cNvSpPr>
          <p:nvPr/>
        </p:nvSpPr>
        <p:spPr>
          <a:xfrm>
            <a:off x="1950740" y="843557"/>
            <a:ext cx="5184576" cy="158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╺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8100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ru-RU" sz="2800" b="1" dirty="0">
                <a:latin typeface="Raleway" panose="020B0604020202020204" charset="0"/>
                <a:cs typeface="Raleway" panose="020B0604020202020204" charset="0"/>
              </a:rPr>
              <a:t>Уверенный количественный и качественный рост </a:t>
            </a:r>
            <a:endParaRPr lang="en-US" sz="2800" b="1" dirty="0">
              <a:latin typeface="Raleway" panose="020B0604020202020204" charset="0"/>
              <a:cs typeface="Raleway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539552" y="339502"/>
            <a:ext cx="1872208" cy="410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Литература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95536" y="915566"/>
            <a:ext cx="4834880" cy="3808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AutoNum type="arabicPeriod"/>
            </a:pPr>
            <a:r>
              <a:rPr lang="ru-RU" sz="1100" dirty="0"/>
              <a:t>Федеральный закон от 21.12.2013 № 353-ФЗ (ред. от 21.07.2014) «О потребительском кредите (займе)» </a:t>
            </a:r>
          </a:p>
          <a:p>
            <a:pPr marL="482600" lvl="0" indent="-342900">
              <a:buAutoNum type="arabicPeriod"/>
            </a:pPr>
            <a:r>
              <a:rPr lang="ru-RU" sz="1100" dirty="0"/>
              <a:t>Кредитные инновации в банковском секторе (на примере автокредитования) диссертация кандидата экономических наук: 08.00.10 / Воробьева Инна Сергеевна — Москва, 2014. — 165 с. </a:t>
            </a:r>
          </a:p>
          <a:p>
            <a:pPr marL="482600" lvl="0" indent="-342900">
              <a:buAutoNum type="arabicPeriod"/>
            </a:pPr>
            <a:r>
              <a:rPr lang="ru-RU" sz="1100" dirty="0"/>
              <a:t>Официальный сайт Банка России [электронный ресурс]. URL: http://www.cbr.ru</a:t>
            </a:r>
          </a:p>
          <a:p>
            <a:pPr marL="482600" lvl="0" indent="-342900">
              <a:buAutoNum type="arabicPeriod"/>
            </a:pPr>
            <a:r>
              <a:rPr lang="ru-RU" sz="1100" dirty="0"/>
              <a:t> Мазурин В. В. Комплексный подход к исследованию риска автокредитования в банковской деятельности: содержание, специфика и факторы / В. В. Мазурин // Финансовая аналитика: проблемы и решения. — 2016. — № 12.</a:t>
            </a:r>
          </a:p>
          <a:p>
            <a:pPr marL="482600" lvl="0" indent="-342900">
              <a:buAutoNum type="arabicPeriod"/>
            </a:pPr>
            <a:r>
              <a:rPr lang="ru-RU" sz="1100" dirty="0"/>
              <a:t>Ранок автокредитования как элемент экономического развития </a:t>
            </a:r>
            <a:r>
              <a:rPr lang="en-US" sz="1100" dirty="0"/>
              <a:t>[</a:t>
            </a:r>
            <a:r>
              <a:rPr lang="ru-RU" sz="1100" dirty="0"/>
              <a:t>электронный ресурс</a:t>
            </a:r>
            <a:r>
              <a:rPr lang="en-US" sz="1100" dirty="0"/>
              <a:t>]</a:t>
            </a:r>
            <a:r>
              <a:rPr lang="ru-RU" sz="1100" dirty="0"/>
              <a:t>. </a:t>
            </a:r>
            <a:r>
              <a:rPr lang="en-US" sz="1100" dirty="0"/>
              <a:t>URL:</a:t>
            </a:r>
            <a:r>
              <a:rPr lang="ru-RU" sz="1100" dirty="0"/>
              <a:t> </a:t>
            </a:r>
            <a:r>
              <a:rPr lang="en-US" sz="1100" dirty="0"/>
              <a:t>https://moluch.ru/conf/econ/archive/295/14198/</a:t>
            </a:r>
          </a:p>
          <a:p>
            <a:pPr marL="482600" lvl="0" indent="-342900">
              <a:buAutoNum type="arabicPeriod"/>
            </a:pPr>
            <a:r>
              <a:rPr lang="ru-RU" sz="1100" dirty="0"/>
              <a:t>ОРГАНИЗАЦИЯ УСЛУГИ АВТОКРЕДИТОВАНИЯ В УСЛОВИЯХ ДИЛЕРСКОГО ЦЕНТРА ПО ПРОДАЖЕ И СЕРВИСНОМУ ОБСЛУЖИВАНИЮ АВТОМОБИЛЕЙ</a:t>
            </a:r>
            <a:r>
              <a:rPr lang="en-US" sz="1100" dirty="0"/>
              <a:t> [</a:t>
            </a:r>
            <a:r>
              <a:rPr lang="ru-RU" sz="1100" dirty="0"/>
              <a:t>электронный ресурс</a:t>
            </a:r>
            <a:r>
              <a:rPr lang="en-US" sz="1100" dirty="0"/>
              <a:t>]</a:t>
            </a:r>
            <a:r>
              <a:rPr lang="ru-RU" sz="1100" dirty="0"/>
              <a:t>. </a:t>
            </a:r>
            <a:r>
              <a:rPr lang="en-US" sz="1100" dirty="0"/>
              <a:t>URL:</a:t>
            </a:r>
            <a:r>
              <a:rPr lang="ru-RU" sz="1100" dirty="0"/>
              <a:t> </a:t>
            </a:r>
            <a:r>
              <a:rPr lang="en-US" sz="1100" dirty="0"/>
              <a:t>http://elar.uspu.ru/bitstream/uspu/8121/2/22Balachova.pdf</a:t>
            </a:r>
            <a:br>
              <a:rPr lang="ru-RU" sz="1100" dirty="0"/>
            </a:br>
            <a:endParaRPr sz="1100"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 idx="4294967295"/>
          </p:nvPr>
        </p:nvSpPr>
        <p:spPr>
          <a:xfrm>
            <a:off x="2080781" y="335921"/>
            <a:ext cx="4927314" cy="922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Light" panose="00000400000000000000" pitchFamily="50" charset="-52"/>
              </a:rPr>
              <a:t>Трактовка </a:t>
            </a:r>
            <a:r>
              <a:rPr lang="ru-RU" sz="2800" dirty="0">
                <a:latin typeface="Neris Light" panose="00000400000000000000" pitchFamily="50" charset="-52"/>
              </a:rPr>
              <a:t>автокредита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Light" panose="00000400000000000000" pitchFamily="50" charset="-52"/>
              </a:rPr>
              <a:t> </a:t>
            </a:r>
            <a:b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Light" panose="00000400000000000000" pitchFamily="50" charset="-52"/>
              </a:rPr>
            </a:b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Light" panose="00000400000000000000" pitchFamily="50" charset="-52"/>
              </a:rPr>
              <a:t>в работах экономистов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ris Light" panose="00000400000000000000" pitchFamily="50" charset="-52"/>
            </a:endParaRPr>
          </a:p>
        </p:txBody>
      </p:sp>
      <p:sp>
        <p:nvSpPr>
          <p:cNvPr id="21" name="Скругленный прямоугольник 14">
            <a:extLst>
              <a:ext uri="{FF2B5EF4-FFF2-40B4-BE49-F238E27FC236}">
                <a16:creationId xmlns:a16="http://schemas.microsoft.com/office/drawing/2014/main" id="{85D7EA03-F32A-4CF8-AE48-41AF8616FA1B}"/>
              </a:ext>
            </a:extLst>
          </p:cNvPr>
          <p:cNvSpPr>
            <a:spLocks noChangeAspect="1"/>
          </p:cNvSpPr>
          <p:nvPr/>
        </p:nvSpPr>
        <p:spPr>
          <a:xfrm rot="2700000">
            <a:off x="3311859" y="1932686"/>
            <a:ext cx="2465156" cy="2448000"/>
          </a:xfrm>
          <a:prstGeom prst="roundRect">
            <a:avLst/>
          </a:prstGeom>
          <a:gradFill>
            <a:gsLst>
              <a:gs pos="0">
                <a:schemeClr val="tx2">
                  <a:lumMod val="51000"/>
                </a:schemeClr>
              </a:gs>
              <a:gs pos="100000">
                <a:schemeClr val="accent1">
                  <a:alpha val="47000"/>
                  <a:lumMod val="91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2" name="Скругленный прямоугольник 14">
            <a:extLst>
              <a:ext uri="{FF2B5EF4-FFF2-40B4-BE49-F238E27FC236}">
                <a16:creationId xmlns:a16="http://schemas.microsoft.com/office/drawing/2014/main" id="{D0467830-741D-4081-9996-3417F53B3B8C}"/>
              </a:ext>
            </a:extLst>
          </p:cNvPr>
          <p:cNvSpPr/>
          <p:nvPr/>
        </p:nvSpPr>
        <p:spPr>
          <a:xfrm rot="2700000">
            <a:off x="392976" y="2307146"/>
            <a:ext cx="1864995" cy="1884011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alpha val="47000"/>
                  <a:lumMod val="91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3" name="Скругленный прямоугольник 14">
            <a:extLst>
              <a:ext uri="{FF2B5EF4-FFF2-40B4-BE49-F238E27FC236}">
                <a16:creationId xmlns:a16="http://schemas.microsoft.com/office/drawing/2014/main" id="{C4B70626-E9DF-4B6F-ADA8-7483E8206D1B}"/>
              </a:ext>
            </a:extLst>
          </p:cNvPr>
          <p:cNvSpPr/>
          <p:nvPr/>
        </p:nvSpPr>
        <p:spPr>
          <a:xfrm rot="2700000">
            <a:off x="6794528" y="2329595"/>
            <a:ext cx="1950343" cy="1936766"/>
          </a:xfrm>
          <a:prstGeom prst="round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accent1">
                  <a:alpha val="47000"/>
                  <a:lumMod val="91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4" name="Google Shape;72;p14">
            <a:extLst>
              <a:ext uri="{FF2B5EF4-FFF2-40B4-BE49-F238E27FC236}">
                <a16:creationId xmlns:a16="http://schemas.microsoft.com/office/drawing/2014/main" id="{8C7C3773-30F7-4760-A4B9-5A47D5F584AC}"/>
              </a:ext>
            </a:extLst>
          </p:cNvPr>
          <p:cNvSpPr txBox="1">
            <a:spLocks/>
          </p:cNvSpPr>
          <p:nvPr/>
        </p:nvSpPr>
        <p:spPr>
          <a:xfrm>
            <a:off x="6711263" y="2548546"/>
            <a:ext cx="2193925" cy="1684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u-RU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Thin" panose="00000300000000000000" pitchFamily="50" charset="-52"/>
                <a:cs typeface="Segoe UI Light" panose="020B0502040204020203" pitchFamily="34" charset="0"/>
              </a:rPr>
              <a:t>Один из видов потребительского кредита, основная цель которого - покупка транспортного средства</a:t>
            </a:r>
          </a:p>
          <a:p>
            <a:pPr algn="ctr">
              <a:buClr>
                <a:schemeClr val="dk1"/>
              </a:buClr>
              <a:buSzPts val="1100"/>
            </a:pPr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ris Thin" panose="00000300000000000000" pitchFamily="50" charset="-52"/>
              <a:cs typeface="Segoe UI Light" panose="020B0502040204020203" pitchFamily="34" charset="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ru-RU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Thin" panose="00000300000000000000" pitchFamily="50" charset="-52"/>
                <a:cs typeface="Segoe UI Light" panose="020B0502040204020203" pitchFamily="34" charset="0"/>
              </a:rPr>
              <a:t>Е. Ф. Жуков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D5BC1CC0-A480-404E-9C35-54F243EF33F9}"/>
              </a:ext>
            </a:extLst>
          </p:cNvPr>
          <p:cNvSpPr txBox="1">
            <a:spLocks/>
          </p:cNvSpPr>
          <p:nvPr/>
        </p:nvSpPr>
        <p:spPr>
          <a:xfrm>
            <a:off x="164002" y="2529049"/>
            <a:ext cx="2210145" cy="14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65100" indent="0" algn="ctr">
              <a:buFont typeface="Varela"/>
              <a:buNone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Thin" panose="00000300000000000000" pitchFamily="50" charset="-52"/>
              </a:rPr>
              <a:t>Предоставление денежной суммы в кредит, предназначенной для покупки автомобиля</a:t>
            </a:r>
          </a:p>
          <a:p>
            <a:pPr marL="165100" indent="0" algn="ctr">
              <a:buFont typeface="Varela"/>
              <a:buNone/>
            </a:pPr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ris Thin" panose="00000300000000000000" pitchFamily="50" charset="-52"/>
            </a:endParaRPr>
          </a:p>
          <a:p>
            <a:pPr marL="165100" indent="0" algn="ctr">
              <a:buFont typeface="Varela"/>
              <a:buNone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Thin" panose="00000300000000000000" pitchFamily="50" charset="-52"/>
              </a:rPr>
              <a:t>Е.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Thin" panose="00000300000000000000" pitchFamily="50" charset="-52"/>
              </a:rPr>
              <a:t>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Thin" panose="00000300000000000000" pitchFamily="50" charset="-52"/>
              </a:rPr>
              <a:t>П. Жарковская 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A5E14D9F-D97E-4558-BAFF-B0DFAB798868}"/>
              </a:ext>
            </a:extLst>
          </p:cNvPr>
          <p:cNvSpPr txBox="1">
            <a:spLocks/>
          </p:cNvSpPr>
          <p:nvPr/>
        </p:nvSpPr>
        <p:spPr>
          <a:xfrm>
            <a:off x="3240915" y="2289915"/>
            <a:ext cx="2528622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65100" indent="0" algn="ctr">
              <a:buFont typeface="Varela"/>
              <a:buNone/>
            </a:pPr>
            <a:r>
              <a:rPr lang="ru-RU" sz="1200" dirty="0">
                <a:latin typeface="Neris Thin" panose="00000300000000000000" pitchFamily="50" charset="-52"/>
              </a:rPr>
              <a:t>Потребительские целевые ссуды, характеризующиеся ориентацией на определенные группы заемщиков, решение социальных задач, развитие новых технологических элементов</a:t>
            </a:r>
          </a:p>
          <a:p>
            <a:pPr marL="165100" indent="0" algn="ctr">
              <a:buFont typeface="Varela"/>
              <a:buNone/>
            </a:pPr>
            <a:endParaRPr lang="ru-RU" sz="1200" dirty="0">
              <a:latin typeface="Neris Thin" panose="00000300000000000000" pitchFamily="50" charset="-52"/>
            </a:endParaRPr>
          </a:p>
          <a:p>
            <a:pPr marL="165100" indent="0" algn="ctr">
              <a:buFont typeface="Varela"/>
              <a:buNone/>
            </a:pPr>
            <a:r>
              <a:rPr lang="ru-RU" sz="1200" dirty="0">
                <a:latin typeface="Neris Thin" panose="00000300000000000000" pitchFamily="50" charset="-52"/>
              </a:rPr>
              <a:t>О.</a:t>
            </a:r>
            <a:r>
              <a:rPr lang="en-US" sz="1200" dirty="0">
                <a:latin typeface="Neris Thin" panose="00000300000000000000" pitchFamily="50" charset="-52"/>
              </a:rPr>
              <a:t> </a:t>
            </a:r>
            <a:r>
              <a:rPr lang="ru-RU" sz="1200" dirty="0">
                <a:latin typeface="Neris Thin" panose="00000300000000000000" pitchFamily="50" charset="-52"/>
              </a:rPr>
              <a:t>И. Лаврушин </a:t>
            </a:r>
          </a:p>
        </p:txBody>
      </p:sp>
      <p:pic>
        <p:nvPicPr>
          <p:cNvPr id="27" name="Рисунок 26" descr="Лампочка">
            <a:extLst>
              <a:ext uri="{FF2B5EF4-FFF2-40B4-BE49-F238E27FC236}">
                <a16:creationId xmlns:a16="http://schemas.microsoft.com/office/drawing/2014/main" id="{BBC57434-B2AD-49DB-AACF-8E88CC6E64E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8384" y="377449"/>
            <a:ext cx="665034" cy="665034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16043F7-14F0-4361-AB01-B42CC1567BA2}"/>
              </a:ext>
            </a:extLst>
          </p:cNvPr>
          <p:cNvSpPr/>
          <p:nvPr/>
        </p:nvSpPr>
        <p:spPr>
          <a:xfrm>
            <a:off x="7916235" y="275732"/>
            <a:ext cx="889331" cy="868468"/>
          </a:xfrm>
          <a:prstGeom prst="ellipse">
            <a:avLst/>
          </a:prstGeom>
          <a:noFill/>
          <a:ln w="381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4" name="Google Shape;162;p25"/>
          <p:cNvSpPr txBox="1">
            <a:spLocks/>
          </p:cNvSpPr>
          <p:nvPr/>
        </p:nvSpPr>
        <p:spPr>
          <a:xfrm>
            <a:off x="385192" y="483518"/>
            <a:ext cx="2530624" cy="1059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Предоставленные физическим лицам ссуды</a:t>
            </a:r>
          </a:p>
        </p:txBody>
      </p:sp>
      <p:graphicFrame>
        <p:nvGraphicFramePr>
          <p:cNvPr id="5" name="Google Shape;163;p25"/>
          <p:cNvGraphicFramePr/>
          <p:nvPr>
            <p:extLst>
              <p:ext uri="{D42A27DB-BD31-4B8C-83A1-F6EECF244321}">
                <p14:modId xmlns:p14="http://schemas.microsoft.com/office/powerpoint/2010/main" val="2521151572"/>
              </p:ext>
            </p:extLst>
          </p:nvPr>
        </p:nvGraphicFramePr>
        <p:xfrm>
          <a:off x="539552" y="1707654"/>
          <a:ext cx="6264696" cy="2880320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22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5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Млрд.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руб.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01.2013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01.2014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01.2015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01.2016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01.2018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Объем предоставленных физическим лицам ссуд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207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248,6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234,8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235,7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209,7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233,9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1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Автокредиты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25,7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30,1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26,8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25,5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19,2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21.5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0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Доля автокредитов,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%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12,4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12,1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11,4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10,8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9,2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9,2</a:t>
                      </a: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9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201;p29"/>
          <p:cNvSpPr txBox="1">
            <a:spLocks/>
          </p:cNvSpPr>
          <p:nvPr/>
        </p:nvSpPr>
        <p:spPr>
          <a:xfrm>
            <a:off x="467544" y="195486"/>
            <a:ext cx="2818656" cy="91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dirty="0"/>
              <a:t>Субъекты рынка кредитования</a:t>
            </a:r>
          </a:p>
        </p:txBody>
      </p:sp>
      <p:sp>
        <p:nvSpPr>
          <p:cNvPr id="4" name="Google Shape;202;p29"/>
          <p:cNvSpPr txBox="1">
            <a:spLocks/>
          </p:cNvSpPr>
          <p:nvPr/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Google Shape;207;p29"/>
          <p:cNvSpPr/>
          <p:nvPr/>
        </p:nvSpPr>
        <p:spPr>
          <a:xfrm>
            <a:off x="5952718" y="1203598"/>
            <a:ext cx="2158648" cy="1614600"/>
          </a:xfrm>
          <a:prstGeom prst="rect">
            <a:avLst/>
          </a:prstGeom>
          <a:solidFill>
            <a:srgbClr val="1C1C1C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Универсальные банки</a:t>
            </a:r>
            <a:endParaRPr sz="16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6" name="Google Shape;208;p29"/>
          <p:cNvSpPr/>
          <p:nvPr/>
        </p:nvSpPr>
        <p:spPr>
          <a:xfrm>
            <a:off x="984166" y="3029969"/>
            <a:ext cx="2160240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Бюро кредитных историй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7" name="Google Shape;209;p29"/>
          <p:cNvSpPr/>
          <p:nvPr/>
        </p:nvSpPr>
        <p:spPr>
          <a:xfrm>
            <a:off x="984166" y="1203598"/>
            <a:ext cx="2160240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Автопроизводители</a:t>
            </a:r>
            <a:endParaRPr lang="ru-RU" sz="16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" name="Google Shape;207;p29"/>
          <p:cNvSpPr/>
          <p:nvPr/>
        </p:nvSpPr>
        <p:spPr>
          <a:xfrm>
            <a:off x="3491880" y="1203598"/>
            <a:ext cx="2158648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Кэптивные банки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9" name="Google Shape;207;p29"/>
          <p:cNvSpPr/>
          <p:nvPr/>
        </p:nvSpPr>
        <p:spPr>
          <a:xfrm>
            <a:off x="3491880" y="2999544"/>
            <a:ext cx="2158648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Дилерские центры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0" name="Google Shape;205;p29"/>
          <p:cNvSpPr/>
          <p:nvPr/>
        </p:nvSpPr>
        <p:spPr>
          <a:xfrm>
            <a:off x="2019136" y="1398794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5;p29"/>
          <p:cNvSpPr/>
          <p:nvPr/>
        </p:nvSpPr>
        <p:spPr>
          <a:xfrm>
            <a:off x="4527302" y="3207609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8;p29"/>
          <p:cNvSpPr/>
          <p:nvPr/>
        </p:nvSpPr>
        <p:spPr>
          <a:xfrm>
            <a:off x="5952718" y="2999544"/>
            <a:ext cx="2158648" cy="1614600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Страховые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организации</a:t>
            </a:r>
            <a:endParaRPr sz="18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3" name="Google Shape;205;p29"/>
          <p:cNvSpPr/>
          <p:nvPr/>
        </p:nvSpPr>
        <p:spPr>
          <a:xfrm>
            <a:off x="4527302" y="1398794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6;p29"/>
          <p:cNvSpPr/>
          <p:nvPr/>
        </p:nvSpPr>
        <p:spPr>
          <a:xfrm>
            <a:off x="6986892" y="1398794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4;p29"/>
          <p:cNvSpPr/>
          <p:nvPr/>
        </p:nvSpPr>
        <p:spPr>
          <a:xfrm>
            <a:off x="2019136" y="3207609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4;p29"/>
          <p:cNvSpPr/>
          <p:nvPr/>
        </p:nvSpPr>
        <p:spPr>
          <a:xfrm>
            <a:off x="6986892" y="3207609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13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467544" y="339502"/>
            <a:ext cx="2602632" cy="1275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Факторы, влияющие на потребительские предпочтения при выборе кредитора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10" name="Google Shape;163;p25"/>
          <p:cNvGraphicFramePr/>
          <p:nvPr>
            <p:extLst>
              <p:ext uri="{D42A27DB-BD31-4B8C-83A1-F6EECF244321}">
                <p14:modId xmlns:p14="http://schemas.microsoft.com/office/powerpoint/2010/main" val="104956034"/>
              </p:ext>
            </p:extLst>
          </p:nvPr>
        </p:nvGraphicFramePr>
        <p:xfrm>
          <a:off x="395536" y="1923678"/>
          <a:ext cx="4824536" cy="2376264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19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Процентная ставка по кредиту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Величина первоначального взноса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Величина страховой премии КАСКО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bg1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2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Размер пакета документов при подаче заявки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Возможность досрочного погашения кредита без выплаты штрафных санкций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Сроки рассмотрения заявки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386608" cy="129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Классический автокредит</a:t>
            </a:r>
            <a:endParaRPr sz="1400" b="1" dirty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Данную схему можно считать самой распространенной на рынке автокредитования.</a:t>
            </a:r>
            <a:br>
              <a:rPr lang="ru-RU" dirty="0"/>
            </a:b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67544" y="483518"/>
            <a:ext cx="2952328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Автокредиты</a:t>
            </a:r>
            <a:endParaRPr sz="2800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3563888" y="1736104"/>
            <a:ext cx="2276400" cy="1436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Экспресс-кредит</a:t>
            </a:r>
            <a:endParaRPr sz="1400" b="1" dirty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Этот автокредитный продукт удобен для заемщика, прежде всего, упрощенной процедурой рассмотрения заявки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123;p20"/>
          <p:cNvSpPr txBox="1">
            <a:spLocks/>
          </p:cNvSpPr>
          <p:nvPr/>
        </p:nvSpPr>
        <p:spPr>
          <a:xfrm>
            <a:off x="609600" y="3219822"/>
            <a:ext cx="2386608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en-US" sz="1400" b="1" dirty="0"/>
              <a:t>Trade-in</a:t>
            </a:r>
            <a:endParaRPr lang="ru-RU" sz="1400" b="1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Принципиальное отличие от классической схемы автокредитования — оплата первоначального взноса не в денежной форме</a:t>
            </a:r>
            <a:br>
              <a:rPr lang="ru-RU" dirty="0"/>
            </a:br>
            <a:endParaRPr lang="ru-RU" dirty="0"/>
          </a:p>
        </p:txBody>
      </p:sp>
      <p:sp>
        <p:nvSpPr>
          <p:cNvPr id="7" name="Google Shape;123;p20"/>
          <p:cNvSpPr txBox="1">
            <a:spLocks/>
          </p:cNvSpPr>
          <p:nvPr/>
        </p:nvSpPr>
        <p:spPr>
          <a:xfrm>
            <a:off x="3635896" y="3147814"/>
            <a:ext cx="2808312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en-US" sz="1400" b="1" dirty="0"/>
              <a:t>Buy-back</a:t>
            </a:r>
            <a:r>
              <a:rPr lang="ru-RU" dirty="0"/>
              <a:t> </a:t>
            </a:r>
          </a:p>
          <a:p>
            <a:pPr marL="0" indent="0">
              <a:buFont typeface="Varela"/>
              <a:buNone/>
            </a:pPr>
            <a:endParaRPr lang="ru-RU" dirty="0"/>
          </a:p>
          <a:p>
            <a:pPr marL="0" indent="0">
              <a:buFont typeface="Varela"/>
              <a:buNone/>
            </a:pPr>
            <a:r>
              <a:rPr lang="ru-RU" dirty="0"/>
              <a:t>Небольшие выплаты на протяжении всего срока обслуживания кредита с единовременной выплатой части суммы основного долга в конце срока</a:t>
            </a:r>
            <a:br>
              <a:rPr lang="ru-RU" dirty="0"/>
            </a:br>
            <a:endParaRPr lang="ru-RU" dirty="0"/>
          </a:p>
        </p:txBody>
      </p:sp>
      <p:grpSp>
        <p:nvGrpSpPr>
          <p:cNvPr id="9" name="Google Shape;327;p39"/>
          <p:cNvGrpSpPr/>
          <p:nvPr/>
        </p:nvGrpSpPr>
        <p:grpSpPr>
          <a:xfrm>
            <a:off x="107504" y="1779662"/>
            <a:ext cx="327339" cy="399174"/>
            <a:chOff x="596350" y="929175"/>
            <a:chExt cx="407950" cy="497475"/>
          </a:xfrm>
        </p:grpSpPr>
        <p:sp>
          <p:nvSpPr>
            <p:cNvPr id="10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27;p39"/>
          <p:cNvGrpSpPr/>
          <p:nvPr/>
        </p:nvGrpSpPr>
        <p:grpSpPr>
          <a:xfrm>
            <a:off x="131917" y="3198662"/>
            <a:ext cx="327339" cy="399174"/>
            <a:chOff x="596350" y="929175"/>
            <a:chExt cx="407950" cy="497475"/>
          </a:xfrm>
        </p:grpSpPr>
        <p:sp>
          <p:nvSpPr>
            <p:cNvPr id="18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7;p39"/>
          <p:cNvGrpSpPr/>
          <p:nvPr/>
        </p:nvGrpSpPr>
        <p:grpSpPr>
          <a:xfrm>
            <a:off x="3123534" y="1765740"/>
            <a:ext cx="327339" cy="399174"/>
            <a:chOff x="596350" y="929175"/>
            <a:chExt cx="407950" cy="497475"/>
          </a:xfrm>
        </p:grpSpPr>
        <p:sp>
          <p:nvSpPr>
            <p:cNvPr id="26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27;p39"/>
          <p:cNvGrpSpPr/>
          <p:nvPr/>
        </p:nvGrpSpPr>
        <p:grpSpPr>
          <a:xfrm>
            <a:off x="3135740" y="3178491"/>
            <a:ext cx="327339" cy="399174"/>
            <a:chOff x="596350" y="929175"/>
            <a:chExt cx="407950" cy="497475"/>
          </a:xfrm>
        </p:grpSpPr>
        <p:sp>
          <p:nvSpPr>
            <p:cNvPr id="34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386608" cy="129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Автомобиль в рассрочку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Беспроцентный кредит, для предоставления которого используется определенная схема факторинга</a:t>
            </a:r>
            <a:br>
              <a:rPr lang="ru-RU" dirty="0"/>
            </a:b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67544" y="483518"/>
            <a:ext cx="2952328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Автокредиты</a:t>
            </a:r>
            <a:endParaRPr sz="2800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3563888" y="1736104"/>
            <a:ext cx="2276400" cy="1436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Кредит без первоначального взноса</a:t>
            </a:r>
            <a:endParaRPr sz="1400" b="1" dirty="0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Отсутствие требования по оплате первоначального взноса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123;p20"/>
          <p:cNvSpPr txBox="1">
            <a:spLocks/>
          </p:cNvSpPr>
          <p:nvPr/>
        </p:nvSpPr>
        <p:spPr>
          <a:xfrm>
            <a:off x="609600" y="3219822"/>
            <a:ext cx="2386608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ru-RU" sz="1400" b="1" dirty="0"/>
              <a:t>Кредит без страхования КАСКО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/>
              <a:t>Повышение уровня процентной ставки как компенсация банку за риск</a:t>
            </a:r>
            <a:br>
              <a:rPr lang="ru-RU" dirty="0"/>
            </a:br>
            <a:endParaRPr lang="ru-RU" dirty="0"/>
          </a:p>
        </p:txBody>
      </p:sp>
      <p:sp>
        <p:nvSpPr>
          <p:cNvPr id="7" name="Google Shape;123;p20"/>
          <p:cNvSpPr txBox="1">
            <a:spLocks/>
          </p:cNvSpPr>
          <p:nvPr/>
        </p:nvSpPr>
        <p:spPr>
          <a:xfrm>
            <a:off x="3635896" y="3147814"/>
            <a:ext cx="2808312" cy="1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buFont typeface="Varela"/>
              <a:buNone/>
            </a:pPr>
            <a:r>
              <a:rPr lang="ru-RU" sz="1400" b="1" dirty="0"/>
              <a:t>Кредит на покупку подержанных авто</a:t>
            </a:r>
            <a:r>
              <a:rPr lang="ru-RU" dirty="0"/>
              <a:t> </a:t>
            </a:r>
          </a:p>
          <a:p>
            <a:pPr marL="0" indent="0">
              <a:buFont typeface="Varela"/>
              <a:buNone/>
            </a:pPr>
            <a:endParaRPr lang="ru-RU" dirty="0"/>
          </a:p>
          <a:p>
            <a:pPr marL="0" indent="0">
              <a:buFont typeface="Varela"/>
              <a:buNone/>
            </a:pPr>
            <a:r>
              <a:rPr lang="ru-RU" dirty="0"/>
              <a:t>Более высокий минимальный порог первоначального взноса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grpSp>
        <p:nvGrpSpPr>
          <p:cNvPr id="9" name="Google Shape;327;p39"/>
          <p:cNvGrpSpPr/>
          <p:nvPr/>
        </p:nvGrpSpPr>
        <p:grpSpPr>
          <a:xfrm>
            <a:off x="107504" y="1779662"/>
            <a:ext cx="327339" cy="399174"/>
            <a:chOff x="596350" y="929175"/>
            <a:chExt cx="407950" cy="497475"/>
          </a:xfrm>
        </p:grpSpPr>
        <p:sp>
          <p:nvSpPr>
            <p:cNvPr id="10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27;p39"/>
          <p:cNvGrpSpPr/>
          <p:nvPr/>
        </p:nvGrpSpPr>
        <p:grpSpPr>
          <a:xfrm>
            <a:off x="131917" y="3198662"/>
            <a:ext cx="327339" cy="399174"/>
            <a:chOff x="596350" y="929175"/>
            <a:chExt cx="407950" cy="497475"/>
          </a:xfrm>
        </p:grpSpPr>
        <p:sp>
          <p:nvSpPr>
            <p:cNvPr id="18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7;p39"/>
          <p:cNvGrpSpPr/>
          <p:nvPr/>
        </p:nvGrpSpPr>
        <p:grpSpPr>
          <a:xfrm>
            <a:off x="3123534" y="1765740"/>
            <a:ext cx="327339" cy="399174"/>
            <a:chOff x="596350" y="929175"/>
            <a:chExt cx="407950" cy="497475"/>
          </a:xfrm>
        </p:grpSpPr>
        <p:sp>
          <p:nvSpPr>
            <p:cNvPr id="26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27;p39"/>
          <p:cNvGrpSpPr/>
          <p:nvPr/>
        </p:nvGrpSpPr>
        <p:grpSpPr>
          <a:xfrm>
            <a:off x="3135740" y="3178491"/>
            <a:ext cx="327339" cy="399174"/>
            <a:chOff x="596350" y="929175"/>
            <a:chExt cx="407950" cy="497475"/>
          </a:xfrm>
        </p:grpSpPr>
        <p:sp>
          <p:nvSpPr>
            <p:cNvPr id="34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535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3034680" cy="771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Факторы комплексного риска кредитования</a:t>
            </a:r>
            <a:endParaRPr dirty="0"/>
          </a:p>
        </p:txBody>
      </p:sp>
      <p:sp>
        <p:nvSpPr>
          <p:cNvPr id="154" name="Google Shape;154;p24"/>
          <p:cNvSpPr/>
          <p:nvPr/>
        </p:nvSpPr>
        <p:spPr>
          <a:xfrm>
            <a:off x="1331640" y="308765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Отказ от выполнения обязательств заемщиком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1331640" y="120717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Наличие автодилера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5364088" y="308765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Некомпетентность сотрудников банка</a:t>
            </a:r>
            <a:endParaRPr sz="105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56;p24"/>
          <p:cNvSpPr/>
          <p:nvPr/>
        </p:nvSpPr>
        <p:spPr>
          <a:xfrm>
            <a:off x="3347864" y="308765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Негативные изменения в социально-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экономической стране</a:t>
            </a:r>
            <a:endParaRPr sz="12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" name="Google Shape;156;p24"/>
          <p:cNvSpPr/>
          <p:nvPr/>
        </p:nvSpPr>
        <p:spPr>
          <a:xfrm>
            <a:off x="5364088" y="1207170"/>
            <a:ext cx="1772400" cy="17724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Значительный размер кредита</a:t>
            </a:r>
            <a:endParaRPr sz="12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9" name="Google Shape;156;p24"/>
          <p:cNvSpPr/>
          <p:nvPr/>
        </p:nvSpPr>
        <p:spPr>
          <a:xfrm>
            <a:off x="3347864" y="1207170"/>
            <a:ext cx="1772400" cy="1772400"/>
          </a:xfrm>
          <a:prstGeom prst="ellipse">
            <a:avLst/>
          </a:prstGeom>
          <a:solidFill>
            <a:srgbClr val="000000">
              <a:alpha val="25098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Повреждение,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хищение транспортного средства</a:t>
            </a:r>
            <a:endParaRPr sz="12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Google Shape;163;p25"/>
          <p:cNvGraphicFramePr/>
          <p:nvPr>
            <p:extLst>
              <p:ext uri="{D42A27DB-BD31-4B8C-83A1-F6EECF244321}">
                <p14:modId xmlns:p14="http://schemas.microsoft.com/office/powerpoint/2010/main" val="2324143437"/>
              </p:ext>
            </p:extLst>
          </p:nvPr>
        </p:nvGraphicFramePr>
        <p:xfrm>
          <a:off x="1475656" y="267494"/>
          <a:ext cx="6192688" cy="4540868"/>
        </p:xfrm>
        <a:graphic>
          <a:graphicData uri="http://schemas.openxmlformats.org/drawingml/2006/table">
            <a:tbl>
              <a:tblPr>
                <a:noFill/>
                <a:tableStyleId>{D72712F5-984C-4138-AFC3-60721DBA4A7F}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44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Регионы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Объем рынка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в 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Автокредиты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Доля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автокредитов в объеме рынка в 3 кв. 2017 г.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59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 кв. 2017 г., шт.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Изменение к 3 кв.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2016 г., 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  <a:latin typeface="+mn-lt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Москва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52 398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15 257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11,2%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29,1%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Московская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29 827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12 143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18,4%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40,7%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0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Varela"/>
                          <a:cs typeface="Varela"/>
                          <a:sym typeface="Varela"/>
                        </a:rPr>
                        <a:t>Санкт-Петербург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25 089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12 903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27,2%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51,4%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 Татарстан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18 553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12 120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20,5%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65,3%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Краснодарский край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14 858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7 063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25,7%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47,5%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Республика Башкортостан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14 529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9 941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44,4%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68,4%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Самарская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12 971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7 047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25,0%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54,3%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Свердловская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12 263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6 640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38,1%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54,1%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Ростовская</a:t>
                      </a:r>
                      <a:r>
                        <a:rPr lang="ru-RU" sz="900" baseline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10 776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5 796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25,9%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53,8%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Челябинская область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1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10 128</a:t>
                      </a:r>
                      <a:endParaRPr sz="1050" b="1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6 738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37, 5%</a:t>
                      </a:r>
                      <a:endParaRPr sz="90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0" dirty="0">
                          <a:solidFill>
                            <a:srgbClr val="FFFFFF"/>
                          </a:solidFill>
                          <a:latin typeface="+mn-lt"/>
                          <a:ea typeface="Varela"/>
                          <a:cs typeface="Varela"/>
                          <a:sym typeface="Varela"/>
                        </a:rPr>
                        <a:t>66,5%</a:t>
                      </a:r>
                      <a:endParaRPr sz="900" b="0" dirty="0">
                        <a:solidFill>
                          <a:srgbClr val="FFFFFF"/>
                        </a:solidFill>
                        <a:latin typeface="Varela" panose="020B0604020202020204" charset="0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835724"/>
      </p:ext>
    </p:extLst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920</Words>
  <Application>Microsoft Office PowerPoint</Application>
  <PresentationFormat>Экран (16:9)</PresentationFormat>
  <Paragraphs>246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Twentieth Century</vt:lpstr>
      <vt:lpstr>Varela</vt:lpstr>
      <vt:lpstr>Neris Light</vt:lpstr>
      <vt:lpstr>Courier New</vt:lpstr>
      <vt:lpstr>Neris Thin</vt:lpstr>
      <vt:lpstr>Raleway</vt:lpstr>
      <vt:lpstr>Ragozine template</vt:lpstr>
      <vt:lpstr>Роль автокредита в развитие автомобильной отрасли в России</vt:lpstr>
      <vt:lpstr>Трактовка автокредита  в работах экономистов</vt:lpstr>
      <vt:lpstr>Презентация PowerPoint</vt:lpstr>
      <vt:lpstr>Презентация PowerPoint</vt:lpstr>
      <vt:lpstr>Факторы, влияющие на потребительские предпочтения при выборе кредитора</vt:lpstr>
      <vt:lpstr>Автокредиты</vt:lpstr>
      <vt:lpstr>Автокредиты</vt:lpstr>
      <vt:lpstr>Факторы комплексного риска кредитования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ОГРАНИЧЕННОСТЬ ЭКОНОМИЧЕСКИХ РЕСУРСОВ</dc:title>
  <dc:creator>El Gandhi</dc:creator>
  <cp:lastModifiedBy>El Gandhi</cp:lastModifiedBy>
  <cp:revision>59</cp:revision>
  <dcterms:modified xsi:type="dcterms:W3CDTF">2020-11-08T13:13:37Z</dcterms:modified>
</cp:coreProperties>
</file>